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74" r:id="rId5"/>
    <p:sldId id="259" r:id="rId6"/>
    <p:sldId id="272" r:id="rId7"/>
    <p:sldId id="260" r:id="rId8"/>
    <p:sldId id="273" r:id="rId9"/>
    <p:sldId id="262" r:id="rId10"/>
    <p:sldId id="266" r:id="rId11"/>
    <p:sldId id="267" r:id="rId12"/>
    <p:sldId id="270" r:id="rId13"/>
    <p:sldId id="269" r:id="rId14"/>
    <p:sldId id="263" r:id="rId15"/>
    <p:sldId id="271" r:id="rId16"/>
  </p:sldIdLst>
  <p:sldSz cx="12192000" cy="6858000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77394-0A20-4CF6-9066-CFC2C1C9D3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9149" y="389840"/>
            <a:ext cx="8281987" cy="2954655"/>
          </a:xfrm>
        </p:spPr>
        <p:txBody>
          <a:bodyPr anchor="t" anchorCtr="0">
            <a:normAutofit/>
          </a:bodyPr>
          <a:lstStyle>
            <a:lvl1pPr algn="l">
              <a:lnSpc>
                <a:spcPct val="100000"/>
              </a:lnSpc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10971F-8922-4B23-9C80-0643D7E350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59149" y="3536951"/>
            <a:ext cx="8281989" cy="2555874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BC074-1090-47AF-BDE8-3859BF574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A7947-E287-4738-8C82-07CE4F01EF03}" type="datetime2">
              <a:rPr lang="en-US" smtClean="0"/>
              <a:t>Wednesday, January 27, 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6522F-D41A-4734-8BD1-BD6E5A37D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4206-406C-42A3-BBD4-44C043180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2184FF4-7029-4ED7-813A-192E60608764}"/>
              </a:ext>
            </a:extLst>
          </p:cNvPr>
          <p:cNvSpPr>
            <a:spLocks noChangeAspect="1"/>
          </p:cNvSpPr>
          <p:nvPr/>
        </p:nvSpPr>
        <p:spPr>
          <a:xfrm rot="2700000">
            <a:off x="612445" y="481888"/>
            <a:ext cx="1080000" cy="1262947"/>
          </a:xfrm>
          <a:custGeom>
            <a:avLst/>
            <a:gdLst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0 w 1080000"/>
              <a:gd name="connsiteY9" fmla="*/ 931034 h 1262947"/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540000 w 1080000"/>
              <a:gd name="connsiteY9" fmla="*/ 0 h 1262947"/>
              <a:gd name="connsiteX0" fmla="*/ 540000 w 1080000"/>
              <a:gd name="connsiteY0" fmla="*/ 0 h 1262947"/>
              <a:gd name="connsiteX1" fmla="*/ 1064374 w 1080000"/>
              <a:gd name="connsiteY1" fmla="*/ 931034 h 1262947"/>
              <a:gd name="connsiteX2" fmla="*/ 1069029 w 1080000"/>
              <a:gd name="connsiteY2" fmla="*/ 938533 h 1262947"/>
              <a:gd name="connsiteX3" fmla="*/ 1080000 w 1080000"/>
              <a:gd name="connsiteY3" fmla="*/ 992947 h 1262947"/>
              <a:gd name="connsiteX4" fmla="*/ 540000 w 1080000"/>
              <a:gd name="connsiteY4" fmla="*/ 1262947 h 1262947"/>
              <a:gd name="connsiteX5" fmla="*/ 0 w 1080000"/>
              <a:gd name="connsiteY5" fmla="*/ 992947 h 1262947"/>
              <a:gd name="connsiteX6" fmla="*/ 10971 w 1080000"/>
              <a:gd name="connsiteY6" fmla="*/ 938533 h 1262947"/>
              <a:gd name="connsiteX7" fmla="*/ 15626 w 1080000"/>
              <a:gd name="connsiteY7" fmla="*/ 931034 h 1262947"/>
              <a:gd name="connsiteX8" fmla="*/ 540000 w 1080000"/>
              <a:gd name="connsiteY8" fmla="*/ 0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AA7AB09-557C-41AD-9113-FF9F68FA1035}"/>
              </a:ext>
            </a:extLst>
          </p:cNvPr>
          <p:cNvSpPr/>
          <p:nvPr/>
        </p:nvSpPr>
        <p:spPr>
          <a:xfrm rot="8100000">
            <a:off x="626845" y="82896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F99ECAA-1F11-4937-BBA6-51935AB44C9D}"/>
              </a:ext>
            </a:extLst>
          </p:cNvPr>
          <p:cNvSpPr>
            <a:spLocks noChangeAspect="1"/>
          </p:cNvSpPr>
          <p:nvPr/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9DE9FAB-6BBA-4CFE-B67D-77B47F01ECA4}"/>
              </a:ext>
            </a:extLst>
          </p:cNvPr>
          <p:cNvGrpSpPr/>
          <p:nvPr/>
        </p:nvGrpSpPr>
        <p:grpSpPr>
          <a:xfrm>
            <a:off x="1329952" y="4524379"/>
            <a:ext cx="1980001" cy="1363916"/>
            <a:chOff x="4879602" y="3781429"/>
            <a:chExt cx="1980001" cy="1363916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18245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3BDBC526-6DCD-4FF6-8395-D8C22E46E527}"/>
              </a:ext>
            </a:extLst>
          </p:cNvPr>
          <p:cNvGrpSpPr/>
          <p:nvPr/>
        </p:nvGrpSpPr>
        <p:grpSpPr>
          <a:xfrm>
            <a:off x="613998" y="5334748"/>
            <a:ext cx="678135" cy="990000"/>
            <a:chOff x="10490969" y="1448827"/>
            <a:chExt cx="678135" cy="990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2ECB475-568C-47AC-B16D-2E202DEB2DE0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68976" y="1743588"/>
              <a:ext cx="926985" cy="463493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127000" dist="50800" dir="1350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80D8764-525A-441E-B58F-068E82F09714}"/>
                </a:ext>
              </a:extLst>
            </p:cNvPr>
            <p:cNvSpPr/>
            <p:nvPr/>
          </p:nvSpPr>
          <p:spPr>
            <a:xfrm rot="8100000" flipH="1" flipV="1">
              <a:off x="11115555" y="1939340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1196109-6F2B-4738-B2FC-2CCC753AABD4}"/>
                </a:ext>
              </a:extLst>
            </p:cNvPr>
            <p:cNvSpPr/>
            <p:nvPr/>
          </p:nvSpPr>
          <p:spPr>
            <a:xfrm rot="8100000" flipH="1" flipV="1">
              <a:off x="10625042" y="1448827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7E468C2-69B8-470B-85E3-801A3CB1D7E2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92519" y="1686748"/>
              <a:ext cx="926985" cy="530086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20000"/>
              </a:schemeClr>
            </a:soli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1A4B040-51E3-4DA0-B21D-EEE173E75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1600" cy="1332000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2CD90-429B-4A55-B6C8-DD6CE6994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113199"/>
            <a:ext cx="11090274" cy="3979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4EE704-5DCA-484E-85E0-0E3A7B1C5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C025-CD7A-4966-867E-81CF82B15267}" type="datetime2">
              <a:rPr lang="en-US" smtClean="0"/>
              <a:t>Wednesday, January 27,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69B66-1C18-44A2-93F7-97DED26F2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4B5A0-66FA-433A-8DC5-C097C63B4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863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4644CBB8-40B8-42F8-9172-07A476341DDA}"/>
              </a:ext>
            </a:extLst>
          </p:cNvPr>
          <p:cNvGrpSpPr/>
          <p:nvPr/>
        </p:nvGrpSpPr>
        <p:grpSpPr>
          <a:xfrm>
            <a:off x="356481" y="879007"/>
            <a:ext cx="734257" cy="760506"/>
            <a:chOff x="5243759" y="1363788"/>
            <a:chExt cx="734257" cy="760506"/>
          </a:xfrm>
        </p:grpSpPr>
        <p:sp>
          <p:nvSpPr>
            <p:cNvPr id="49" name="Freeform 5">
              <a:extLst>
                <a:ext uri="{FF2B5EF4-FFF2-40B4-BE49-F238E27FC236}">
                  <a16:creationId xmlns:a16="http://schemas.microsoft.com/office/drawing/2014/main" id="{35CE073E-302A-4AA7-98C7-8667DDDCFA18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0" name="Freeform 6">
              <a:extLst>
                <a:ext uri="{FF2B5EF4-FFF2-40B4-BE49-F238E27FC236}">
                  <a16:creationId xmlns:a16="http://schemas.microsoft.com/office/drawing/2014/main" id="{4FD1AE2F-DD70-4E93-B905-E052A23F0B1C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Freeform 8">
              <a:extLst>
                <a:ext uri="{FF2B5EF4-FFF2-40B4-BE49-F238E27FC236}">
                  <a16:creationId xmlns:a16="http://schemas.microsoft.com/office/drawing/2014/main" id="{E8D529E5-8838-47F0-98A4-2D46F11E499C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5DA2564-D3DB-48AD-83F0-6CC6B574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3" y="474345"/>
            <a:ext cx="11077574" cy="2954655"/>
          </a:xfrm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64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03DDF-462A-45CE-931B-010AB4F73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9929-0719-4517-94D6-FDF7F99E70F6}" type="datetime2">
              <a:rPr lang="en-US" smtClean="0"/>
              <a:t>Wednesday, January 27,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10702-2ACF-4768-9E91-8CB87B895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DFA722-391E-4FCF-8E15-0D7E2EC02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EEA752-36DA-440B-8747-0EB2914080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6271" y="3629772"/>
            <a:ext cx="11074866" cy="2678953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240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0BCC02B0-8581-4752-B7BC-3CE1EF17B9F7}"/>
              </a:ext>
            </a:extLst>
          </p:cNvPr>
          <p:cNvSpPr>
            <a:spLocks noChangeAspect="1"/>
          </p:cNvSpPr>
          <p:nvPr/>
        </p:nvSpPr>
        <p:spPr>
          <a:xfrm rot="18900000">
            <a:off x="11209132" y="4448189"/>
            <a:ext cx="999200" cy="1262947"/>
          </a:xfrm>
          <a:custGeom>
            <a:avLst/>
            <a:gdLst>
              <a:gd name="connsiteX0" fmla="*/ 540000 w 999200"/>
              <a:gd name="connsiteY0" fmla="*/ 0 h 1262947"/>
              <a:gd name="connsiteX1" fmla="*/ 999200 w 999200"/>
              <a:gd name="connsiteY1" fmla="*/ 815317 h 1262947"/>
              <a:gd name="connsiteX2" fmla="*/ 552185 w 999200"/>
              <a:gd name="connsiteY2" fmla="*/ 1262333 h 1262947"/>
              <a:gd name="connsiteX3" fmla="*/ 540000 w 999200"/>
              <a:gd name="connsiteY3" fmla="*/ 1262947 h 1262947"/>
              <a:gd name="connsiteX4" fmla="*/ 0 w 999200"/>
              <a:gd name="connsiteY4" fmla="*/ 992947 h 1262947"/>
              <a:gd name="connsiteX5" fmla="*/ 10971 w 999200"/>
              <a:gd name="connsiteY5" fmla="*/ 938533 h 1262947"/>
              <a:gd name="connsiteX6" fmla="*/ 15626 w 999200"/>
              <a:gd name="connsiteY6" fmla="*/ 931034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9200" h="1262947">
                <a:moveTo>
                  <a:pt x="540000" y="0"/>
                </a:moveTo>
                <a:lnTo>
                  <a:pt x="999200" y="815317"/>
                </a:lnTo>
                <a:lnTo>
                  <a:pt x="552185" y="1262333"/>
                </a:lnTo>
                <a:lnTo>
                  <a:pt x="540000" y="1262947"/>
                </a:ln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10200000" scaled="0"/>
          </a:gradFill>
          <a:ln>
            <a:noFill/>
          </a:ln>
          <a:effectLst>
            <a:innerShdw blurRad="254000" dist="101600" dir="42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EA0FF4DB-8180-4D26-AEAE-7ECDB670F71D}"/>
              </a:ext>
            </a:extLst>
          </p:cNvPr>
          <p:cNvSpPr/>
          <p:nvPr/>
        </p:nvSpPr>
        <p:spPr>
          <a:xfrm rot="2700000">
            <a:off x="11686937" y="4853516"/>
            <a:ext cx="540000" cy="978284"/>
          </a:xfrm>
          <a:custGeom>
            <a:avLst/>
            <a:gdLst>
              <a:gd name="connsiteX0" fmla="*/ 113288 w 540000"/>
              <a:gd name="connsiteY0" fmla="*/ 0 h 978284"/>
              <a:gd name="connsiteX1" fmla="*/ 539386 w 540000"/>
              <a:gd name="connsiteY1" fmla="*/ 426099 h 978284"/>
              <a:gd name="connsiteX2" fmla="*/ 540000 w 540000"/>
              <a:gd name="connsiteY2" fmla="*/ 438284 h 978284"/>
              <a:gd name="connsiteX3" fmla="*/ 270000 w 540000"/>
              <a:gd name="connsiteY3" fmla="*/ 978284 h 978284"/>
              <a:gd name="connsiteX4" fmla="*/ 0 w 540000"/>
              <a:gd name="connsiteY4" fmla="*/ 438284 h 978284"/>
              <a:gd name="connsiteX5" fmla="*/ 79081 w 540000"/>
              <a:gd name="connsiteY5" fmla="*/ 56446 h 978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000" h="978284">
                <a:moveTo>
                  <a:pt x="113288" y="0"/>
                </a:moveTo>
                <a:lnTo>
                  <a:pt x="539386" y="426099"/>
                </a:lnTo>
                <a:lnTo>
                  <a:pt x="540000" y="438284"/>
                </a:lnTo>
                <a:cubicBezTo>
                  <a:pt x="540000" y="736518"/>
                  <a:pt x="419117" y="978284"/>
                  <a:pt x="270000" y="978284"/>
                </a:cubicBezTo>
                <a:cubicBezTo>
                  <a:pt x="120883" y="978284"/>
                  <a:pt x="0" y="736518"/>
                  <a:pt x="0" y="438284"/>
                </a:cubicBezTo>
                <a:cubicBezTo>
                  <a:pt x="0" y="289167"/>
                  <a:pt x="30220" y="154167"/>
                  <a:pt x="79081" y="56446"/>
                </a:cubicBezTo>
                <a:close/>
              </a:path>
            </a:pathLst>
          </a:custGeom>
          <a:solidFill>
            <a:schemeClr val="bg2">
              <a:lumMod val="90000"/>
              <a:lumOff val="10000"/>
            </a:schemeClr>
          </a:soli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473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>
            <a:extLst>
              <a:ext uri="{FF2B5EF4-FFF2-40B4-BE49-F238E27FC236}">
                <a16:creationId xmlns:a16="http://schemas.microsoft.com/office/drawing/2014/main" id="{94729CA3-91C4-4A89-9448-A2F0E409177A}"/>
              </a:ext>
            </a:extLst>
          </p:cNvPr>
          <p:cNvSpPr>
            <a:spLocks noChangeAspect="1"/>
          </p:cNvSpPr>
          <p:nvPr/>
        </p:nvSpPr>
        <p:spPr>
          <a:xfrm>
            <a:off x="11069864" y="33337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68347B7-45FA-4A01-924D-DC385B720B3E}"/>
              </a:ext>
            </a:extLst>
          </p:cNvPr>
          <p:cNvGrpSpPr/>
          <p:nvPr/>
        </p:nvGrpSpPr>
        <p:grpSpPr>
          <a:xfrm>
            <a:off x="331786" y="5528198"/>
            <a:ext cx="631474" cy="667800"/>
            <a:chOff x="2994153" y="1378666"/>
            <a:chExt cx="631474" cy="6678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1167DA1-25D1-4E60-A62E-42B6F56A96E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3039890" y="1332929"/>
              <a:ext cx="540000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B7B7215-A661-477E-91D0-CDBE5564D2B9}"/>
                </a:ext>
              </a:extLst>
            </p:cNvPr>
            <p:cNvSpPr/>
            <p:nvPr/>
          </p:nvSpPr>
          <p:spPr>
            <a:xfrm rot="8100000">
              <a:off x="3047090" y="1506466"/>
              <a:ext cx="270000" cy="54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978E540-142B-4A82-9C3F-E61BC190A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4" cy="13320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6BF36-D4F5-4363-B440-BDAE50BBD4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2" y="2097175"/>
            <a:ext cx="5435600" cy="3995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362910-87AA-4E67-992D-8D4822FD8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5538" y="2097175"/>
            <a:ext cx="5435600" cy="3995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99A8AF-0998-4613-B1D8-C14ECBFFD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95673-5512-4AAA-9AEB-E00C61EC65D5}" type="datetime2">
              <a:rPr lang="en-US" smtClean="0"/>
              <a:t>Wednesday, January 27,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44EAA-B8A9-4428-A9DF-1174DA940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E5C381-C899-4BF9-B584-2D78074D1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852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FD65A50E-2F73-4426-8586-9731AFA2D2E0}"/>
              </a:ext>
            </a:extLst>
          </p:cNvPr>
          <p:cNvSpPr>
            <a:spLocks noChangeAspect="1"/>
          </p:cNvSpPr>
          <p:nvPr/>
        </p:nvSpPr>
        <p:spPr>
          <a:xfrm>
            <a:off x="11091612" y="5893466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89C080-4102-49AE-BDA9-59A4A67E2486}"/>
              </a:ext>
            </a:extLst>
          </p:cNvPr>
          <p:cNvSpPr/>
          <p:nvPr/>
        </p:nvSpPr>
        <p:spPr>
          <a:xfrm>
            <a:off x="11451612" y="5827878"/>
            <a:ext cx="379049" cy="360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E62014-F04C-495A-964E-6B888D49C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7551" cy="1332000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sz="32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5DF027-E633-44EE-ACA0-C205930AA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881275"/>
            <a:ext cx="5437186" cy="535354"/>
          </a:xfrm>
        </p:spPr>
        <p:txBody>
          <a:bodyPr anchor="b">
            <a:normAutofit/>
          </a:bodyPr>
          <a:lstStyle>
            <a:lvl1pPr marL="0" indent="0">
              <a:buNone/>
              <a:defRPr sz="14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A4F363-FEEF-4CD2-A18E-17AE8D4851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0863" y="2577270"/>
            <a:ext cx="5429114" cy="35155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E50F8C-4D64-40FD-AE8C-6A1F3C2A84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2024" y="1881275"/>
            <a:ext cx="5436392" cy="535354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en-US" sz="1400" b="0" cap="all" spc="200" baseline="0" dirty="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AC943E-DB2B-40E0-907F-8EA1404791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2023" y="2577270"/>
            <a:ext cx="5436391" cy="35155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CDCD5B-3F26-4AFA-8BD4-E5D8DD2AF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138FA-2E87-4873-8BBA-13E447C9A99A}" type="datetime2">
              <a:rPr lang="en-US" smtClean="0"/>
              <a:t>Wednesday, January 27, 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10D1EE-83A0-4FB5-9B25-8A73DE891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031C35-2E5B-491D-85ED-DB42A4FE1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482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2053C-0E9C-4159-B7C9-6AB743439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9149" y="550799"/>
            <a:ext cx="8283313" cy="5542025"/>
          </a:xfrm>
        </p:spPr>
        <p:txBody>
          <a:bodyPr vert="horz" wrap="square" lIns="0" tIns="0" rIns="0" bIns="0" rtlCol="0" anchor="ctr" anchorCtr="0">
            <a:normAutofit/>
          </a:bodyPr>
          <a:lstStyle>
            <a:lvl1pPr>
              <a:defRPr lang="en-US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F51F65-E111-4656-83BE-CFCDE2DD6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B40A-97BD-4BFB-B639-0BFF95FDE8B7}" type="datetime2">
              <a:rPr lang="en-US" smtClean="0"/>
              <a:t>Wednesday, January 27, 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FF82CB-2D17-4918-821E-485475CF2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66589D-A056-4817-AE15-39D87FE13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E489F067-39E1-4757-BC11-6169A343F2E1}"/>
              </a:ext>
            </a:extLst>
          </p:cNvPr>
          <p:cNvSpPr>
            <a:spLocks noChangeAspect="1"/>
          </p:cNvSpPr>
          <p:nvPr/>
        </p:nvSpPr>
        <p:spPr>
          <a:xfrm rot="18900000" flipV="1">
            <a:off x="-410727" y="3958416"/>
            <a:ext cx="3536330" cy="1853969"/>
          </a:xfrm>
          <a:custGeom>
            <a:avLst/>
            <a:gdLst>
              <a:gd name="connsiteX0" fmla="*/ 3536330 w 3536330"/>
              <a:gd name="connsiteY0" fmla="*/ 1853969 h 1853969"/>
              <a:gd name="connsiteX1" fmla="*/ 1682362 w 3536330"/>
              <a:gd name="connsiteY1" fmla="*/ 0 h 1853969"/>
              <a:gd name="connsiteX2" fmla="*/ 52157 w 3536330"/>
              <a:gd name="connsiteY2" fmla="*/ 970257 h 1853969"/>
              <a:gd name="connsiteX3" fmla="*/ 0 w 3536330"/>
              <a:gd name="connsiteY3" fmla="*/ 1078528 h 1853969"/>
              <a:gd name="connsiteX4" fmla="*/ 757215 w 3536330"/>
              <a:gd name="connsiteY4" fmla="*/ 1835743 h 1853969"/>
              <a:gd name="connsiteX5" fmla="*/ 774211 w 3536330"/>
              <a:gd name="connsiteY5" fmla="*/ 1667149 h 1853969"/>
              <a:gd name="connsiteX6" fmla="*/ 1682362 w 3536330"/>
              <a:gd name="connsiteY6" fmla="*/ 926985 h 1853969"/>
              <a:gd name="connsiteX7" fmla="*/ 2609345 w 3536330"/>
              <a:gd name="connsiteY7" fmla="*/ 1853969 h 185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36330" h="1853969">
                <a:moveTo>
                  <a:pt x="3536330" y="1853969"/>
                </a:moveTo>
                <a:cubicBezTo>
                  <a:pt x="3536330" y="830051"/>
                  <a:pt x="2706280" y="0"/>
                  <a:pt x="1682362" y="0"/>
                </a:cubicBezTo>
                <a:cubicBezTo>
                  <a:pt x="978418" y="0"/>
                  <a:pt x="366107" y="392328"/>
                  <a:pt x="52157" y="970257"/>
                </a:cubicBezTo>
                <a:lnTo>
                  <a:pt x="0" y="1078528"/>
                </a:lnTo>
                <a:lnTo>
                  <a:pt x="757215" y="1835743"/>
                </a:lnTo>
                <a:lnTo>
                  <a:pt x="774211" y="1667149"/>
                </a:lnTo>
                <a:cubicBezTo>
                  <a:pt x="860649" y="1244739"/>
                  <a:pt x="1234397" y="926985"/>
                  <a:pt x="1682362" y="926985"/>
                </a:cubicBezTo>
                <a:cubicBezTo>
                  <a:pt x="2194320" y="926985"/>
                  <a:pt x="2609345" y="1342010"/>
                  <a:pt x="2609345" y="1853969"/>
                </a:cubicBezTo>
                <a:close/>
              </a:path>
            </a:pathLst>
          </a:custGeom>
          <a:gradFill flip="none" rotWithShape="1">
            <a:gsLst>
              <a:gs pos="97000">
                <a:schemeClr val="bg2"/>
              </a:gs>
              <a:gs pos="31000">
                <a:schemeClr val="bg2">
                  <a:lumMod val="90000"/>
                  <a:lumOff val="10000"/>
                </a:schemeClr>
              </a:gs>
            </a:gsLst>
            <a:lin ang="15000000" scaled="0"/>
            <a:tileRect/>
          </a:gradFill>
          <a:ln>
            <a:noFill/>
          </a:ln>
          <a:effectLst>
            <a:innerShdw blurRad="355600" dist="101600" dir="16200000">
              <a:schemeClr val="accent1">
                <a:lumMod val="60000"/>
                <a:lumOff val="40000"/>
                <a:alpha val="8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DD231011-607F-42F1-B2D9-2BA8E91CC6AF}"/>
              </a:ext>
            </a:extLst>
          </p:cNvPr>
          <p:cNvSpPr>
            <a:spLocks noChangeAspect="1"/>
          </p:cNvSpPr>
          <p:nvPr/>
        </p:nvSpPr>
        <p:spPr>
          <a:xfrm rot="18900000" flipV="1">
            <a:off x="-481151" y="3649708"/>
            <a:ext cx="3478701" cy="2164843"/>
          </a:xfrm>
          <a:custGeom>
            <a:avLst/>
            <a:gdLst>
              <a:gd name="connsiteX0" fmla="*/ 3478701 w 3478701"/>
              <a:gd name="connsiteY0" fmla="*/ 2164843 h 2164843"/>
              <a:gd name="connsiteX1" fmla="*/ 1624733 w 3478701"/>
              <a:gd name="connsiteY1" fmla="*/ 0 h 2164843"/>
              <a:gd name="connsiteX2" fmla="*/ 87393 w 3478701"/>
              <a:gd name="connsiteY2" fmla="*/ 954459 h 2164843"/>
              <a:gd name="connsiteX3" fmla="*/ 0 w 3478701"/>
              <a:gd name="connsiteY3" fmla="*/ 1122434 h 2164843"/>
              <a:gd name="connsiteX4" fmla="*/ 736015 w 3478701"/>
              <a:gd name="connsiteY4" fmla="*/ 1858449 h 2164843"/>
              <a:gd name="connsiteX5" fmla="*/ 739424 w 3478701"/>
              <a:gd name="connsiteY5" fmla="*/ 1842964 h 2164843"/>
              <a:gd name="connsiteX6" fmla="*/ 1624733 w 3478701"/>
              <a:gd name="connsiteY6" fmla="*/ 1082422 h 2164843"/>
              <a:gd name="connsiteX7" fmla="*/ 2551716 w 3478701"/>
              <a:gd name="connsiteY7" fmla="*/ 2164843 h 2164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78701" h="2164843">
                <a:moveTo>
                  <a:pt x="3478701" y="2164843"/>
                </a:moveTo>
                <a:cubicBezTo>
                  <a:pt x="3478701" y="969234"/>
                  <a:pt x="2648651" y="0"/>
                  <a:pt x="1624733" y="0"/>
                </a:cubicBezTo>
                <a:cubicBezTo>
                  <a:pt x="984784" y="0"/>
                  <a:pt x="420564" y="378607"/>
                  <a:pt x="87393" y="954459"/>
                </a:cubicBezTo>
                <a:lnTo>
                  <a:pt x="0" y="1122434"/>
                </a:lnTo>
                <a:lnTo>
                  <a:pt x="736015" y="1858449"/>
                </a:lnTo>
                <a:lnTo>
                  <a:pt x="739424" y="1842964"/>
                </a:lnTo>
                <a:cubicBezTo>
                  <a:pt x="856791" y="1402344"/>
                  <a:pt x="1208766" y="1082422"/>
                  <a:pt x="1624733" y="1082422"/>
                </a:cubicBezTo>
                <a:cubicBezTo>
                  <a:pt x="2136692" y="1082422"/>
                  <a:pt x="2551716" y="1567038"/>
                  <a:pt x="2551716" y="2164843"/>
                </a:cubicBezTo>
                <a:close/>
              </a:path>
            </a:pathLst>
          </a:custGeom>
          <a:solidFill>
            <a:schemeClr val="bg2">
              <a:lumMod val="50000"/>
              <a:lumOff val="50000"/>
              <a:alpha val="40000"/>
            </a:scheme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C472EFA-56B5-4A41-8D4B-E9F37727F34D}"/>
              </a:ext>
            </a:extLst>
          </p:cNvPr>
          <p:cNvSpPr/>
          <p:nvPr/>
        </p:nvSpPr>
        <p:spPr>
          <a:xfrm rot="13500000" flipV="1">
            <a:off x="1512277" y="2840042"/>
            <a:ext cx="214196" cy="933178"/>
          </a:xfrm>
          <a:prstGeom prst="ellipse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33781B6C-21AD-489D-A3CB-522BB2AC543F}"/>
              </a:ext>
            </a:extLst>
          </p:cNvPr>
          <p:cNvSpPr>
            <a:spLocks noChangeAspect="1"/>
          </p:cNvSpPr>
          <p:nvPr/>
        </p:nvSpPr>
        <p:spPr>
          <a:xfrm>
            <a:off x="1780661" y="385236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1AD5B80-530E-44CD-8D4A-2796FB214CBF}"/>
              </a:ext>
            </a:extLst>
          </p:cNvPr>
          <p:cNvGrpSpPr/>
          <p:nvPr/>
        </p:nvGrpSpPr>
        <p:grpSpPr>
          <a:xfrm>
            <a:off x="623181" y="1514007"/>
            <a:ext cx="734257" cy="760506"/>
            <a:chOff x="5243759" y="1363788"/>
            <a:chExt cx="734257" cy="760506"/>
          </a:xfrm>
        </p:grpSpPr>
        <p:sp>
          <p:nvSpPr>
            <p:cNvPr id="52" name="Freeform 5">
              <a:extLst>
                <a:ext uri="{FF2B5EF4-FFF2-40B4-BE49-F238E27FC236}">
                  <a16:creationId xmlns:a16="http://schemas.microsoft.com/office/drawing/2014/main" id="{2F746AA8-9050-4515-9B17-BC8503685299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 6">
              <a:extLst>
                <a:ext uri="{FF2B5EF4-FFF2-40B4-BE49-F238E27FC236}">
                  <a16:creationId xmlns:a16="http://schemas.microsoft.com/office/drawing/2014/main" id="{23EC1AC3-1698-46D5-80B7-F22F15E1A5E4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Freeform 8">
              <a:extLst>
                <a:ext uri="{FF2B5EF4-FFF2-40B4-BE49-F238E27FC236}">
                  <a16:creationId xmlns:a16="http://schemas.microsoft.com/office/drawing/2014/main" id="{73766156-553C-46EB-93FA-4F37CC0FF5CF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52149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9E0E3-ECF6-4CFE-8698-AEFEBCECC3C0}" type="datetime2">
              <a:rPr lang="en-US" smtClean="0"/>
              <a:t>Wednesday, January 27, 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221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78B0BE9-88B0-4883-9BA9-CD594C400EC1}"/>
              </a:ext>
            </a:extLst>
          </p:cNvPr>
          <p:cNvGrpSpPr/>
          <p:nvPr/>
        </p:nvGrpSpPr>
        <p:grpSpPr>
          <a:xfrm>
            <a:off x="4949631" y="5111861"/>
            <a:ext cx="1262947" cy="1335600"/>
            <a:chOff x="2678417" y="2427951"/>
            <a:chExt cx="1262947" cy="13356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59DCBF3-7AFA-4CD1-A918-BC6DDE674E6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2769891" y="2336477"/>
              <a:ext cx="1080000" cy="1262947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6964A02-96E1-4654-9187-DDDE7409F75B}"/>
                </a:ext>
              </a:extLst>
            </p:cNvPr>
            <p:cNvSpPr/>
            <p:nvPr/>
          </p:nvSpPr>
          <p:spPr>
            <a:xfrm rot="8100000">
              <a:off x="2784291" y="2683551"/>
              <a:ext cx="540000" cy="108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3FF76C-A012-4CDA-8AE7-E94139557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5" cy="984885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A4C80-DC38-4641-924F-90D6078CF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5775" y="1750060"/>
            <a:ext cx="7345362" cy="434276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C42771-D3A7-4072-85DC-B7C5E530E8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0863" y="1750060"/>
            <a:ext cx="3565525" cy="434276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D47AB1-6EB5-4E2C-B4A7-42DC643E9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462FC-960E-4740-921F-B36862979F21}" type="datetime2">
              <a:rPr lang="en-US" smtClean="0"/>
              <a:t>Wednesday, January 27,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A9D15F-B6ED-46E1-9840-0B625880E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AEB023-7A5E-4087-B75E-A38A80EE5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858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F98F1FBA-F8BB-42CF-8B3E-D19AAFEE96C1}"/>
              </a:ext>
            </a:extLst>
          </p:cNvPr>
          <p:cNvGrpSpPr/>
          <p:nvPr/>
        </p:nvGrpSpPr>
        <p:grpSpPr>
          <a:xfrm>
            <a:off x="334964" y="5115518"/>
            <a:ext cx="734257" cy="760506"/>
            <a:chOff x="5243759" y="1363788"/>
            <a:chExt cx="734257" cy="760506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60EE09DD-C3DB-4266-BCC3-A765CFFBF379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5F301FE0-96DC-4EFB-BBEE-AED762C337C9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3BEAD276-8850-4C0C-9777-8537000D522A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E5EE0A0-B07E-479B-9684-4BD09FA43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75409"/>
            <a:ext cx="4500562" cy="984885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sz="32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1893A9-3462-4F51-83AE-5D2F124B98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67324" y="575409"/>
            <a:ext cx="6373813" cy="5733316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A9240C-79C0-4A88-A476-725DE1B9C2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0863" y="1776195"/>
            <a:ext cx="4500562" cy="4532530"/>
          </a:xfrm>
        </p:spPr>
        <p:txBody>
          <a:bodyPr anchor="t" anchorCtr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7D2D6F-49E8-4217-A908-2D9E43583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BC9E2-CB44-4C05-9BB5-496C18A241E0}" type="datetime2">
              <a:rPr lang="en-US" smtClean="0"/>
              <a:t>Wednesday, January 27,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1C4440-6B8D-4A24-A807-8B1302A3D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CFE189-E20B-4108-B290-244424336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342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79361-B9A1-48F2-9473-23DE30E2D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03906"/>
            <a:ext cx="11090275" cy="1333057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986779-C2F3-447D-85F7-F6B0E2C97D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661572-1A59-4E3B-BA65-3329E9468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EBD84-71F4-4271-8C46-0D47C0A9B12E}" type="datetime2">
              <a:rPr lang="en-US" smtClean="0"/>
              <a:t>Wednesday, January 27,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EF84F1-99FE-4F0B-9E76-F581C2C1B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2D769-16B1-43C4-BF14-317553351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851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56583A-514F-4632-820D-E7EE236A46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73CBBB-7DDC-4437-8C7D-22A1C35202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C69EBF-DA20-4024-8006-B158D571E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E0CE1-F450-4107-B2CB-17B18F8A3F4A}" type="datetime2">
              <a:rPr lang="en-US" smtClean="0"/>
              <a:t>Wednesday, January 27,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BAC8B9-14B5-4DF1-994D-AB47DB3BA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876582-5F9B-4F5E-AAD5-D608CB68E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078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028302-E866-455D-8898-536230275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50800"/>
            <a:ext cx="11090275" cy="133305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94E72B-F0CF-4BC4-B509-A1C4508BE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2113862"/>
            <a:ext cx="11091600" cy="3978963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CE49D-C22F-4540-AC09-E421D2A2ED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863" y="6507212"/>
            <a:ext cx="26289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246CB39B-5F4C-4A7E-9BE3-AAFD45576D16}" type="datetime2">
              <a:rPr lang="en-US" smtClean="0"/>
              <a:t>Wednesday, January 27, 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5C3BE-317E-49E8-82B5-C8A7EC9C8A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59150" y="6507212"/>
            <a:ext cx="637921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574E12-6C16-431F-B2CE-E4B15916BA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48863" y="6507212"/>
            <a:ext cx="1692274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9152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spcAft>
          <a:spcPts val="800"/>
        </a:spcAft>
        <a:buFont typeface="Arial" panose="020B0604020202020204" pitchFamily="34" charset="0"/>
        <a:buChar char="•"/>
        <a:defRPr sz="2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6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6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6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6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godzieszewielkie.pl/godzieszew/zasoby/files/aaa/PSZOK/regulamin-pszok.pdf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2">
            <a:extLst>
              <a:ext uri="{FF2B5EF4-FFF2-40B4-BE49-F238E27FC236}">
                <a16:creationId xmlns:a16="http://schemas.microsoft.com/office/drawing/2014/main" id="{1DB043B4-68C6-45B9-82AC-A5800EADB8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3">
            <a:extLst>
              <a:ext uri="{FF2B5EF4-FFF2-40B4-BE49-F238E27FC236}">
                <a16:creationId xmlns:a16="http://schemas.microsoft.com/office/drawing/2014/main" id="{0235138B-0E54-4EF7-9502-26BAE5003D1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9349" r="9091"/>
          <a:stretch/>
        </p:blipFill>
        <p:spPr>
          <a:xfrm>
            <a:off x="715849" y="801235"/>
            <a:ext cx="11476151" cy="6056765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49CA12F-6E27-4C54-88C4-EE6CE7C473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2"/>
            <a:ext cx="12192000" cy="4857751"/>
          </a:xfrm>
          <a:prstGeom prst="rect">
            <a:avLst/>
          </a:prstGeom>
          <a:gradFill flip="none" rotWithShape="1">
            <a:gsLst>
              <a:gs pos="70000">
                <a:schemeClr val="bg2">
                  <a:alpha val="60000"/>
                </a:schemeClr>
              </a:gs>
              <a:gs pos="26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762689E4-3A13-4232-8E26-9ABC35C7A0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6765" y="-81678"/>
            <a:ext cx="8126605" cy="5021101"/>
          </a:xfrm>
        </p:spPr>
        <p:txBody>
          <a:bodyPr wrap="square" anchor="ctr">
            <a:normAutofit/>
          </a:bodyPr>
          <a:lstStyle/>
          <a:p>
            <a:r>
              <a:rPr lang="pl-PL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Budowa</a:t>
            </a:r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PSZOKu</a:t>
            </a:r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wraz z Edukacją Ekologiczną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207C9A81-0E51-48D7-9F6D-857BFF977D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873115"/>
            <a:ext cx="3563938" cy="984885"/>
          </a:xfrm>
        </p:spPr>
        <p:txBody>
          <a:bodyPr anchor="ctr">
            <a:normAutofit/>
          </a:bodyPr>
          <a:lstStyle/>
          <a:p>
            <a:pPr algn="r"/>
            <a:r>
              <a:rPr lang="pl-PL" sz="4000" b="1" dirty="0">
                <a:solidFill>
                  <a:schemeClr val="tx1">
                    <a:alpha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Rok 2019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337EA23-6703-4C96-9EEB-A408CBDD6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773729"/>
            <a:ext cx="12192000" cy="1084271"/>
          </a:xfrm>
          <a:prstGeom prst="rect">
            <a:avLst/>
          </a:prstGeom>
          <a:gradFill flip="none" rotWithShape="1">
            <a:gsLst>
              <a:gs pos="100000">
                <a:schemeClr val="bg2">
                  <a:alpha val="60000"/>
                </a:schemeClr>
              </a:gs>
              <a:gs pos="40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841B4ED1-9AAC-4AB1-998B-3AB133A775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5221" y="801235"/>
            <a:ext cx="2866779" cy="1786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52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09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9B955A1-DBE5-42CD-8064-CF004C308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931" y="309993"/>
            <a:ext cx="10729872" cy="1485252"/>
          </a:xfrm>
        </p:spPr>
        <p:txBody>
          <a:bodyPr>
            <a:normAutofit fontScale="90000"/>
          </a:bodyPr>
          <a:lstStyle/>
          <a:p>
            <a:r>
              <a:rPr lang="pl-PL" sz="3600" dirty="0"/>
              <a:t>    „Budowa Punktu Selektywnego Zbierania Odpadów</a:t>
            </a:r>
            <a:br>
              <a:rPr lang="pl-PL" sz="3600" dirty="0"/>
            </a:br>
            <a:br>
              <a:rPr lang="pl-PL" sz="3600" dirty="0"/>
            </a:br>
            <a:r>
              <a:rPr lang="pl-PL" sz="3600" dirty="0"/>
              <a:t>                             Komunalnych dla Gminy Godziesze Wielkie”</a:t>
            </a:r>
            <a:br>
              <a:rPr lang="pl-PL" sz="3600" dirty="0"/>
            </a:br>
            <a:br>
              <a:rPr lang="pl-PL" sz="3600" dirty="0"/>
            </a:br>
            <a:r>
              <a:rPr lang="pl-PL" altLang="pl-PL" sz="1800" i="1" dirty="0"/>
              <a:t>Projekt współfinansowany przez Unię Europejską ze środków Europejskiego Funduszu Regionalnego w ramach Wielkopolskiego Regionalnego Programu Operacyjnego na lata 2014 – 2020 w ramach: Osi Priorytetowej 4 „ Środowisko”, Działania 4.2.” Gospodarka Odpadami”, Poddziałanie 4.2.1.”Tworzenie kompleksowych systemów gospodarki odpadami oraz uzupełnienie istniejących”.   </a:t>
            </a:r>
            <a:endParaRPr lang="pl-PL" sz="2100" i="1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B5ED0E3-9C73-4217-BA54-6F674298DD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057" y="3292268"/>
            <a:ext cx="10891956" cy="3322178"/>
          </a:xfrm>
        </p:spPr>
        <p:txBody>
          <a:bodyPr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pl-PL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WNIOSKODAWCA: 						Gmina Godziesze Wielkie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pl-PL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WARTOŚĆ PROJEKTU:            					  	  1 268 732,70 zł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pl-PL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DOFINANSOWANIE Z UE:            		   		    	     780 092,77 zł</a:t>
            </a:r>
          </a:p>
          <a:p>
            <a:pPr>
              <a:spcAft>
                <a:spcPts val="0"/>
              </a:spcAft>
              <a:defRPr/>
            </a:pPr>
            <a:r>
              <a:rPr lang="pl-PL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ŚRODKI WŁASNE GMINY:         		                                            488 639,93 zł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pl-PL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CZAS RZECZOWEJ REALIZACJI PROJEKTU:              	          25.07.2019r.  – 30.12.2019r.</a:t>
            </a:r>
          </a:p>
          <a:p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E3FEAAB-62DC-41E1-9BC7-7FBE3A823D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7094" y="0"/>
            <a:ext cx="928643" cy="685800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86EB626F-8551-48EB-9BAA-449F737336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1396" y="0"/>
            <a:ext cx="158215" cy="6858000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2813EA58-BFC9-4256-8746-2B8D6D0154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931" y="5925561"/>
            <a:ext cx="10411288" cy="932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963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57FCE45-64B0-4F89-904A-AA27FB606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04044"/>
            <a:ext cx="9644271" cy="912056"/>
          </a:xfrm>
        </p:spPr>
        <p:txBody>
          <a:bodyPr>
            <a:normAutofit/>
          </a:bodyPr>
          <a:lstStyle/>
          <a:p>
            <a:pPr algn="ctr"/>
            <a:r>
              <a:rPr lang="pl-PL" b="1" dirty="0"/>
              <a:t>W ramach projektu zrealizowano </a:t>
            </a:r>
            <a:br>
              <a:rPr lang="pl-PL" b="1" dirty="0"/>
            </a:br>
            <a:r>
              <a:rPr lang="pl-PL" b="1" dirty="0"/>
              <a:t>II zadania: 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C57FAEC-DFFA-4E1A-9369-D848887344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532" y="1116100"/>
            <a:ext cx="5437186" cy="535354"/>
          </a:xfrm>
        </p:spPr>
        <p:txBody>
          <a:bodyPr/>
          <a:lstStyle/>
          <a:p>
            <a:r>
              <a:rPr lang="pl-PL" u="sng" dirty="0"/>
              <a:t>Zadanie 1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83F4981-266F-4449-AFF9-CCE479BBA3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4284" y="1807654"/>
            <a:ext cx="5429114" cy="3515555"/>
          </a:xfrm>
        </p:spPr>
        <p:txBody>
          <a:bodyPr>
            <a:normAutofit fontScale="25000" lnSpcReduction="20000"/>
          </a:bodyPr>
          <a:lstStyle/>
          <a:p>
            <a:r>
              <a:rPr lang="pl-PL" sz="6400" dirty="0"/>
              <a:t>Wykonanie dokumentacji projektowej i budowa PSZOK oraz dostawa wyposażenia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5600" dirty="0"/>
              <a:t>Działania objęły :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pl-PL" sz="5600" b="0" i="0" u="none" strike="noStrike" baseline="0" dirty="0">
                <a:latin typeface="DroidSans"/>
              </a:rPr>
              <a:t>- opracowanie (wykonanie) dokumentacji - projektu budowlanego dla gminnego PSZOK dla gminy Godziesze Wielkie,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pl-PL" sz="5600" b="0" i="0" u="none" strike="noStrike" baseline="0" dirty="0">
                <a:latin typeface="DroidSans"/>
              </a:rPr>
              <a:t>- prace budowlane: powierzchnie utwardzone (plac magazynowy, manewrowy i postojowy, droga dojazdowa), magazyn na odpady oraz przedmioty przeznaczone</a:t>
            </a:r>
            <a:r>
              <a:rPr lang="pl-PL" sz="5600" dirty="0">
                <a:latin typeface="DroidSans"/>
              </a:rPr>
              <a:t> </a:t>
            </a:r>
            <a:r>
              <a:rPr lang="pl-PL" sz="5600" b="0" i="0" u="none" strike="noStrike" baseline="0" dirty="0">
                <a:latin typeface="DroidSans"/>
              </a:rPr>
              <a:t>do ponownego użycia, magazyn na odpady niebezpieczne i drobny ZSEE, miejsce magazynowania zamkniętych kontenerów KP7 (z klapami), wiaty na odpady zielone, obudowana lekka wiata na odpady i przedmioty do ponownego użycia, ścieżka edukacyjna, lampa oświetleniowa z elementami OZE) oraz obsiew i nasadzenia, chodnik, furtka, bramy przesuwne a także niezbędna infrastruktura towarzysząca, ewentualne instalacje (oświetlenie, ogrodzenie, bramy, monitoring), słupy oświetleniowe autonomiczne z oprawami LED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pl-PL" sz="5600" b="0" i="0" u="none" strike="noStrike" baseline="0" dirty="0">
                <a:latin typeface="DroidSans"/>
              </a:rPr>
              <a:t>- dostawę i montaż wyposażenia:</a:t>
            </a:r>
            <a:endParaRPr lang="pl-PL" sz="1800" dirty="0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689998A-8372-4F87-9498-CC5AF4489B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6576" y="1083575"/>
            <a:ext cx="5436392" cy="535354"/>
          </a:xfrm>
        </p:spPr>
        <p:txBody>
          <a:bodyPr/>
          <a:lstStyle/>
          <a:p>
            <a:r>
              <a:rPr lang="pl-PL" u="sng" dirty="0"/>
              <a:t>Zadanie II</a:t>
            </a: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E4845BCF-6369-49EA-A092-2A95549F1EC2}"/>
              </a:ext>
            </a:extLst>
          </p:cNvPr>
          <p:cNvSpPr/>
          <p:nvPr/>
        </p:nvSpPr>
        <p:spPr>
          <a:xfrm>
            <a:off x="10895888" y="0"/>
            <a:ext cx="1051133" cy="68580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4A5E2BD0-42BC-45AB-9D22-BF92E63DDCA1}"/>
              </a:ext>
            </a:extLst>
          </p:cNvPr>
          <p:cNvSpPr/>
          <p:nvPr/>
        </p:nvSpPr>
        <p:spPr>
          <a:xfrm>
            <a:off x="11648413" y="0"/>
            <a:ext cx="149303" cy="685800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Symbol zastępczy zawartości 12">
            <a:extLst>
              <a:ext uri="{FF2B5EF4-FFF2-40B4-BE49-F238E27FC236}">
                <a16:creationId xmlns:a16="http://schemas.microsoft.com/office/drawing/2014/main" id="{34FCA3FD-ECFE-422B-A57E-C0CE2C22F3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69718" y="2340560"/>
            <a:ext cx="5060129" cy="1657886"/>
          </a:xfrm>
        </p:spPr>
        <p:txBody>
          <a:bodyPr>
            <a:normAutofit/>
          </a:bodyPr>
          <a:lstStyle/>
          <a:p>
            <a:pPr algn="l"/>
            <a:r>
              <a:rPr lang="pl-PL" sz="1400" b="0" i="0" u="none" strike="noStrike" baseline="0" dirty="0">
                <a:latin typeface="DroidSans"/>
              </a:rPr>
              <a:t>W ramach tego zadania planuje się przygotowanie ulotek zwiększających świadomość na temat gospodarowania odpadami, warsztaty prowadzone w szkołach,</a:t>
            </a:r>
          </a:p>
          <a:p>
            <a:pPr algn="l"/>
            <a:r>
              <a:rPr lang="pl-PL" sz="1400" b="0" i="0" u="none" strike="noStrike" baseline="0" dirty="0">
                <a:latin typeface="DroidSans"/>
              </a:rPr>
              <a:t>zebrania mieszkańców, konkursy ekologiczne, strona na </a:t>
            </a:r>
            <a:r>
              <a:rPr lang="pl-PL" sz="1400" b="0" i="0" u="none" strike="noStrike" baseline="0" dirty="0" err="1">
                <a:latin typeface="DroidSans"/>
              </a:rPr>
              <a:t>faceebook</a:t>
            </a:r>
            <a:r>
              <a:rPr lang="pl-PL" sz="1400" b="0" i="0" u="none" strike="noStrike" baseline="0" dirty="0">
                <a:latin typeface="DroidSans"/>
              </a:rPr>
              <a:t>, tablice edukacyjne na PSZOK.</a:t>
            </a:r>
            <a:endParaRPr lang="pl-PL" sz="1400" dirty="0"/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7FBED13F-7886-4873-81E5-A9CC12E22B96}"/>
              </a:ext>
            </a:extLst>
          </p:cNvPr>
          <p:cNvSpPr txBox="1"/>
          <p:nvPr/>
        </p:nvSpPr>
        <p:spPr>
          <a:xfrm>
            <a:off x="5830701" y="1765338"/>
            <a:ext cx="6144426" cy="5752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/>
              <a:t>Edukacja ekologiczna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400" dirty="0"/>
              <a:t>Działania objęły :</a:t>
            </a:r>
          </a:p>
        </p:txBody>
      </p:sp>
      <p:pic>
        <p:nvPicPr>
          <p:cNvPr id="19" name="Obraz 18">
            <a:extLst>
              <a:ext uri="{FF2B5EF4-FFF2-40B4-BE49-F238E27FC236}">
                <a16:creationId xmlns:a16="http://schemas.microsoft.com/office/drawing/2014/main" id="{0600AE44-AB14-419C-BE53-6E284F9C2C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903" y="6129383"/>
            <a:ext cx="9458967" cy="847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435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32F72115-B3C4-4623-B1AE-E3A67D6608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8303" y="203318"/>
            <a:ext cx="7555651" cy="6451364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36BDC0FB-816D-48B8-9DE8-64363D746D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5" y="1526875"/>
            <a:ext cx="3435246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758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773D2447-EBBF-4E61-99BD-BDDA1B33D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6000" y="650878"/>
            <a:ext cx="8246462" cy="5213388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F3D70EED-70FD-47F8-B672-8580265EDD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538" y="5864266"/>
            <a:ext cx="11092924" cy="993734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76F2A9DC-16BC-42F9-8C53-421C01B9E273}"/>
              </a:ext>
            </a:extLst>
          </p:cNvPr>
          <p:cNvSpPr txBox="1"/>
          <p:nvPr/>
        </p:nvSpPr>
        <p:spPr>
          <a:xfrm>
            <a:off x="0" y="1521151"/>
            <a:ext cx="3267813" cy="1339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l-PL" sz="2400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Tablica informacyjna wskazująca lokalizację PSZOK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1936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66CF05CF-8EA3-4FD7-97D1-5E7AC39BE36F}"/>
              </a:ext>
            </a:extLst>
          </p:cNvPr>
          <p:cNvSpPr txBox="1"/>
          <p:nvPr/>
        </p:nvSpPr>
        <p:spPr>
          <a:xfrm>
            <a:off x="55180" y="493750"/>
            <a:ext cx="12081640" cy="71711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l-PL" sz="1200" b="0" i="0" dirty="0">
                <a:effectLst/>
                <a:latin typeface="Roboto-Light"/>
              </a:rPr>
              <a:t>Jeśli chcesz pozbyć się odpadów wielkogabarytowych, możesz zrobić to za DARMO.</a:t>
            </a:r>
          </a:p>
          <a:p>
            <a:pPr algn="l"/>
            <a:r>
              <a:rPr lang="pl-PL" sz="1200" b="0" i="0" dirty="0">
                <a:effectLst/>
                <a:latin typeface="Roboto"/>
              </a:rPr>
              <a:t>Wystarczy, że zawieziesz je do Punktu Selektywnej Zbiórki Odpadów Komunalnych zwanego w skrócie PSZOK. Jest to punkt do którego można przywieźć własnym transportem odpady komunalne zebrane selektywnie zgodne z regulaminem korzystania z punktu, który można sprawdzić na stronie Urzędu Gminy Link: </a:t>
            </a:r>
            <a:r>
              <a:rPr lang="pl-PL" sz="1200" b="0" i="0" dirty="0">
                <a:solidFill>
                  <a:srgbClr val="FFFF00"/>
                </a:solidFill>
                <a:effectLst/>
                <a:latin typeface="Robot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http://godzieszewielkie.pl/godzieszew/zasoby/files/aaa/PSZOK/regulamin-pszok.pdf</a:t>
            </a:r>
            <a:r>
              <a:rPr lang="pl-PL" sz="1200" b="0" i="0" dirty="0">
                <a:solidFill>
                  <a:srgbClr val="FFFF00"/>
                </a:solidFill>
                <a:effectLst/>
                <a:latin typeface="Roboto"/>
              </a:rPr>
              <a:t> </a:t>
            </a:r>
            <a:r>
              <a:rPr lang="pl-PL" sz="1200" b="0" i="0" dirty="0">
                <a:effectLst/>
                <a:latin typeface="Roboto"/>
              </a:rPr>
              <a:t>PSZOK prowadzi nieodpłatną zbiórkę dostarczonych, we własnym zakresie przez właścicieli nieruchomości z terenu Gminy Godziesze Wielkie, odpadów komunalnych wymienionych poniżej. </a:t>
            </a:r>
          </a:p>
          <a:p>
            <a:pPr algn="ctr"/>
            <a:endParaRPr lang="pl-PL" sz="1600" b="1" dirty="0">
              <a:latin typeface="Roboto"/>
            </a:endParaRPr>
          </a:p>
          <a:p>
            <a:pPr algn="ctr"/>
            <a:r>
              <a:rPr lang="pl-PL" sz="1600" b="1" i="0" dirty="0">
                <a:solidFill>
                  <a:srgbClr val="FFFF00"/>
                </a:solidFill>
                <a:effectLst/>
                <a:latin typeface="Roboto"/>
              </a:rPr>
              <a:t>Punkt czynny jest:  </a:t>
            </a:r>
            <a:r>
              <a:rPr lang="pl-PL" sz="1600" b="1" i="0" u="sng" dirty="0">
                <a:solidFill>
                  <a:srgbClr val="FFFF00"/>
                </a:solidFill>
                <a:effectLst/>
                <a:latin typeface="Roboto"/>
              </a:rPr>
              <a:t>w środę </a:t>
            </a:r>
            <a:r>
              <a:rPr lang="pl-PL" sz="1600" b="1" i="0" dirty="0">
                <a:solidFill>
                  <a:srgbClr val="FFFF00"/>
                </a:solidFill>
                <a:effectLst/>
                <a:latin typeface="Roboto"/>
              </a:rPr>
              <a:t>w godz. 14:00 – 17:00, a także </a:t>
            </a:r>
            <a:r>
              <a:rPr lang="pl-PL" sz="1600" b="1" i="0" u="sng" dirty="0">
                <a:solidFill>
                  <a:srgbClr val="FFFF00"/>
                </a:solidFill>
                <a:effectLst/>
                <a:latin typeface="Roboto"/>
              </a:rPr>
              <a:t>w soboty </a:t>
            </a:r>
            <a:r>
              <a:rPr lang="pl-PL" sz="1600" b="1" i="0" dirty="0">
                <a:solidFill>
                  <a:srgbClr val="FFFF00"/>
                </a:solidFill>
                <a:effectLst/>
                <a:latin typeface="Roboto"/>
              </a:rPr>
              <a:t>w godz. 8:00 – 16:00. </a:t>
            </a:r>
          </a:p>
          <a:p>
            <a:pPr algn="ctr"/>
            <a:r>
              <a:rPr lang="pl-PL" sz="1600" b="1" i="0" dirty="0">
                <a:solidFill>
                  <a:srgbClr val="FFFF00"/>
                </a:solidFill>
                <a:effectLst/>
                <a:latin typeface="Roboto"/>
              </a:rPr>
              <a:t>ADRES: Saczyn 100, działka 511 w sąsiedztwie oczyszczalni ścieków. </a:t>
            </a:r>
          </a:p>
          <a:p>
            <a:pPr algn="ctr"/>
            <a:r>
              <a:rPr lang="pl-PL" sz="1600" b="1" dirty="0">
                <a:solidFill>
                  <a:srgbClr val="FFFF00"/>
                </a:solidFill>
                <a:latin typeface="Roboto"/>
              </a:rPr>
              <a:t>Kontakt: </a:t>
            </a:r>
            <a:r>
              <a:rPr lang="pl-PL" sz="1600" b="1" i="0" dirty="0">
                <a:solidFill>
                  <a:srgbClr val="FFFF00"/>
                </a:solidFill>
                <a:effectLst/>
                <a:latin typeface="Roboto"/>
              </a:rPr>
              <a:t>Tel. 661 455 451</a:t>
            </a:r>
          </a:p>
          <a:p>
            <a:pPr algn="l"/>
            <a:endParaRPr lang="pl-PL" sz="1200" dirty="0">
              <a:latin typeface="Roboto"/>
            </a:endParaRPr>
          </a:p>
          <a:p>
            <a:pPr algn="l"/>
            <a:r>
              <a:rPr lang="pl-PL" sz="1200" b="0" i="0" u="sng" dirty="0">
                <a:effectLst/>
                <a:latin typeface="Roboto"/>
              </a:rPr>
              <a:t>Rodzaje odpadów, które mają być gromadzone w punkcie:</a:t>
            </a:r>
          </a:p>
          <a:p>
            <a:pPr algn="l"/>
            <a:endParaRPr lang="pl-PL" sz="1200" b="0" i="0" u="sng" dirty="0">
              <a:effectLst/>
              <a:latin typeface="Roboto"/>
            </a:endParaRPr>
          </a:p>
          <a:p>
            <a:r>
              <a:rPr lang="pl-PL" sz="1200" b="0" i="0" dirty="0">
                <a:effectLst/>
                <a:latin typeface="Roboto"/>
              </a:rPr>
              <a:t>-</a:t>
            </a:r>
            <a:r>
              <a:rPr lang="pl-PL" sz="1200" dirty="0">
                <a:effectLst/>
              </a:rPr>
              <a:t>Odpady niebezpieczne: akumulatory, zużyte baterie, lampy fluorescencyjne, przeterminowane leki, termometry rtęciowe, rozpuszczalniki, kwasy, oleje i tłuszcze inne niż jadalne, opakowania z pozostałościami niebezpiecznymi, środki ochrony roślin, farby, tusze, farby drukarskie, kleje, lepiszcze i żywice, detergenty; </a:t>
            </a:r>
          </a:p>
          <a:p>
            <a:r>
              <a:rPr lang="pl-PL" sz="1200" dirty="0"/>
              <a:t>- </a:t>
            </a:r>
            <a:r>
              <a:rPr lang="pl-PL" sz="1200" dirty="0">
                <a:effectLst/>
              </a:rPr>
              <a:t>Odpady niekwalifikujące się do odpadów medycznych powstałych w gospodarstwie domowym w wyniku przyjmowania produktów leczniczych w formie iniekcji i prowadzenia monitoringu poziomu substancji we krwi, w szczególności igieł i strzykawek;</a:t>
            </a:r>
          </a:p>
          <a:p>
            <a:r>
              <a:rPr lang="pl-PL" sz="1200" dirty="0">
                <a:effectLst/>
              </a:rPr>
              <a:t>- Odpady wielkogabarytowe, np. meble, wersalki, krzesła, stoły, itp.;</a:t>
            </a:r>
            <a:endParaRPr lang="pl-PL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l-PL" sz="1200" dirty="0">
                <a:effectLst/>
              </a:rPr>
              <a:t>- Zużyty sprzęt elektryczny i elektroniczny;</a:t>
            </a:r>
            <a:endParaRPr lang="pl-PL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l-PL" sz="1200" dirty="0">
                <a:effectLst/>
              </a:rPr>
              <a:t>- Opony – w ilości 4 szt. na rok z nieruchomości;</a:t>
            </a:r>
            <a:endParaRPr lang="pl-PL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l-PL" sz="1200" dirty="0">
                <a:effectLst/>
              </a:rPr>
              <a:t>- Odpady ulegające biodegradacji, ze szczególnym uwzględnieniem bioodpadów;</a:t>
            </a:r>
            <a:endParaRPr lang="pl-PL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l-PL" sz="1200" dirty="0">
                <a:effectLst/>
              </a:rPr>
              <a:t>- Odpady budowlane i remontowe – do 200 kg rocznie z nieruchomości;</a:t>
            </a:r>
            <a:endParaRPr lang="pl-PL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l-PL" sz="1200" dirty="0">
                <a:effectLst/>
              </a:rPr>
              <a:t>- Drewno i stolarka okienna (w tym szkło płaskie);</a:t>
            </a:r>
            <a:endParaRPr lang="pl-PL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l-PL" sz="1200" dirty="0">
                <a:effectLst/>
              </a:rPr>
              <a:t>- Styropian budowlany;</a:t>
            </a:r>
          </a:p>
          <a:p>
            <a:r>
              <a:rPr lang="pl-PL" sz="1200" dirty="0"/>
              <a:t>- </a:t>
            </a:r>
            <a:r>
              <a:rPr lang="pl-PL" sz="1200" dirty="0">
                <a:effectLst/>
              </a:rPr>
              <a:t>Styropian opakowaniowy;</a:t>
            </a:r>
            <a:endParaRPr lang="pl-PL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l-PL" sz="1200" dirty="0"/>
              <a:t>- </a:t>
            </a:r>
            <a:r>
              <a:rPr lang="pl-PL" sz="1200" dirty="0">
                <a:effectLst/>
              </a:rPr>
              <a:t>Papier i tektura;</a:t>
            </a:r>
          </a:p>
          <a:p>
            <a:r>
              <a:rPr lang="pl-PL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l-PL" sz="1200" dirty="0">
                <a:effectLst/>
              </a:rPr>
              <a:t>Szkło (opakowaniowe);</a:t>
            </a:r>
            <a:endParaRPr lang="pl-PL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l-PL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l-PL" sz="1200" dirty="0">
                <a:effectLst/>
              </a:rPr>
              <a:t>Tworzywa sztuczne (opakowaniowe);</a:t>
            </a:r>
            <a:endParaRPr lang="pl-PL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l-PL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l-PL" sz="1200" dirty="0">
                <a:effectLst/>
              </a:rPr>
              <a:t>Tworzywa sztuczne (inne niż opakowaniowe);</a:t>
            </a:r>
            <a:endParaRPr lang="pl-PL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l-PL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l-PL" sz="1200" dirty="0">
                <a:effectLst/>
              </a:rPr>
              <a:t>Odpady wielomateriałowe;</a:t>
            </a:r>
            <a:endParaRPr lang="pl-PL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l-PL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l-PL" sz="1200" dirty="0">
                <a:effectLst/>
              </a:rPr>
              <a:t>Metale;</a:t>
            </a:r>
            <a:endParaRPr lang="pl-PL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l-PL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l-PL" sz="1200" dirty="0">
                <a:effectLst/>
              </a:rPr>
              <a:t>Folie;</a:t>
            </a:r>
            <a:endParaRPr lang="pl-PL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l-PL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l-PL" sz="1200" dirty="0">
                <a:effectLst/>
              </a:rPr>
              <a:t>Odzież i tekstylia;</a:t>
            </a:r>
            <a:endParaRPr lang="pl-PL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l-PL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l-PL" sz="1200" dirty="0">
                <a:effectLst/>
              </a:rPr>
              <a:t>Popiół</a:t>
            </a:r>
            <a:endParaRPr lang="pl-PL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sz="1200" dirty="0">
              <a:effectLst/>
            </a:endParaRPr>
          </a:p>
          <a:p>
            <a:endParaRPr lang="pl-PL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pl-PL" sz="1200" b="0" i="0" dirty="0">
              <a:effectLst/>
              <a:latin typeface="Roboto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CBF7DB01-1DFA-41C9-8F37-4FDA19A4BEBF}"/>
              </a:ext>
            </a:extLst>
          </p:cNvPr>
          <p:cNvSpPr txBox="1"/>
          <p:nvPr/>
        </p:nvSpPr>
        <p:spPr>
          <a:xfrm>
            <a:off x="336988" y="39414"/>
            <a:ext cx="60973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l-PL" b="0" i="0" dirty="0">
                <a:solidFill>
                  <a:srgbClr val="FFFFFF"/>
                </a:solidFill>
                <a:effectLst/>
                <a:latin typeface="Roboto"/>
              </a:rPr>
              <a:t>Co to jest PSZOK?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B08B0E80-A87B-46D5-BEFE-14256B43F3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6572" y="4372127"/>
            <a:ext cx="6096000" cy="2087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4533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F4BA3D-D590-4197-9DD1-B406001BC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3257" y="590772"/>
            <a:ext cx="4275831" cy="1664849"/>
          </a:xfrm>
        </p:spPr>
        <p:txBody>
          <a:bodyPr>
            <a:noAutofit/>
          </a:bodyPr>
          <a:lstStyle/>
          <a:p>
            <a:r>
              <a:rPr lang="pl-PL" sz="2400" dirty="0"/>
              <a:t>ULOTKA ZWIĘKSZAJĄCA ŚWIADOMOŚĆ NA TEMAT GOSPODAROWANIA ODPADÓW</a:t>
            </a:r>
          </a:p>
        </p:txBody>
      </p:sp>
      <p:pic>
        <p:nvPicPr>
          <p:cNvPr id="15" name="Symbol zastępczy zawartości 14">
            <a:extLst>
              <a:ext uri="{FF2B5EF4-FFF2-40B4-BE49-F238E27FC236}">
                <a16:creationId xmlns:a16="http://schemas.microsoft.com/office/drawing/2014/main" id="{D2D714BF-EDE2-4217-B4C7-1C41503CFFD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 rot="16200000">
            <a:off x="1127334" y="-856802"/>
            <a:ext cx="4674550" cy="6610345"/>
          </a:xfrm>
          <a:prstGeom prst="rect">
            <a:avLst/>
          </a:prstGeom>
        </p:spPr>
      </p:pic>
      <p:pic>
        <p:nvPicPr>
          <p:cNvPr id="14" name="Symbol zastępczy zawartości 13">
            <a:extLst>
              <a:ext uri="{FF2B5EF4-FFF2-40B4-BE49-F238E27FC236}">
                <a16:creationId xmlns:a16="http://schemas.microsoft.com/office/drawing/2014/main" id="{897598DA-F7A3-4925-848A-A2F533BEFF1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6486258" y="2804874"/>
            <a:ext cx="5631764" cy="3942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0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CFBB2C5A-D355-4CF6-8512-E2A0C020AE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497" y="0"/>
            <a:ext cx="4947503" cy="6858000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6D3A5422-1589-432D-8677-2FBB5E3E72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8450" y="0"/>
            <a:ext cx="4757214" cy="6858000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C574CB62-B0B3-4DA8-930E-662202290DD0}"/>
              </a:ext>
            </a:extLst>
          </p:cNvPr>
          <p:cNvSpPr/>
          <p:nvPr/>
        </p:nvSpPr>
        <p:spPr>
          <a:xfrm>
            <a:off x="6676002" y="5587069"/>
            <a:ext cx="4078684" cy="69628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57919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A35BF93A-D423-4F7A-B0EC-491814C62C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10" t="12224" b="13674"/>
          <a:stretch/>
        </p:blipFill>
        <p:spPr>
          <a:xfrm>
            <a:off x="207948" y="857615"/>
            <a:ext cx="2933458" cy="5142769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290C29A9-E38F-4F2A-BCE9-166A357FD2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023"/>
          <a:stretch/>
        </p:blipFill>
        <p:spPr>
          <a:xfrm>
            <a:off x="3224510" y="1765619"/>
            <a:ext cx="5742979" cy="3959011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5D30B48C-0FE2-4F78-B99B-76E838A21C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560" y="6120501"/>
            <a:ext cx="10585363" cy="824281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B966792A-FADE-4B98-B73D-3F53737009F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166" t="13692" r="7761"/>
          <a:stretch/>
        </p:blipFill>
        <p:spPr>
          <a:xfrm>
            <a:off x="9584189" y="885273"/>
            <a:ext cx="2399863" cy="5142769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A195AA67-56C3-4440-A44C-A03B26FA540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077" t="9055"/>
          <a:stretch/>
        </p:blipFill>
        <p:spPr>
          <a:xfrm>
            <a:off x="6706844" y="1246203"/>
            <a:ext cx="2802186" cy="4429454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41A51A83-EEDF-48E8-A7A4-FBB58CBCC02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6579" t="16589" r="24999" b="56738"/>
          <a:stretch/>
        </p:blipFill>
        <p:spPr>
          <a:xfrm>
            <a:off x="6551339" y="3246386"/>
            <a:ext cx="3284854" cy="2768814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82518D48-A383-4B6F-A6B1-390E7B80284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517" t="-3033" r="-1909" b="60259"/>
          <a:stretch/>
        </p:blipFill>
        <p:spPr>
          <a:xfrm>
            <a:off x="195671" y="2828659"/>
            <a:ext cx="3622411" cy="3171726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841696FA-0C30-43F5-B4C0-EA4FE5EEFB5C}"/>
              </a:ext>
            </a:extLst>
          </p:cNvPr>
          <p:cNvSpPr txBox="1"/>
          <p:nvPr/>
        </p:nvSpPr>
        <p:spPr>
          <a:xfrm>
            <a:off x="207948" y="157233"/>
            <a:ext cx="11776104" cy="1076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l-PL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Dokumentacja fotograficzna</a:t>
            </a:r>
            <a:r>
              <a:rPr lang="pl-PL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dot. Projektu nr RPWP.04.02.01-30-0006/18 </a:t>
            </a:r>
            <a:endParaRPr lang="pl-PL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l-PL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pt.: „Budowa Punktu Selektywnego Zbierania Odpadów Komunalnych dla Gminy Godziesze Wielkie” </a:t>
            </a:r>
            <a:endParaRPr lang="pl-PL" sz="1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l-PL" sz="1400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Tablice edukacyjne – 6 sztuk</a:t>
            </a:r>
            <a:endParaRPr lang="pl-PL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54F517F4-8260-498E-A78B-6EFFBFD7316E}"/>
              </a:ext>
            </a:extLst>
          </p:cNvPr>
          <p:cNvSpPr txBox="1"/>
          <p:nvPr/>
        </p:nvSpPr>
        <p:spPr>
          <a:xfrm>
            <a:off x="4226688" y="4158584"/>
            <a:ext cx="609456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pl-PL" sz="2000" b="1" i="0" cap="all" dirty="0">
                <a:solidFill>
                  <a:schemeClr val="accent5"/>
                </a:solidFill>
                <a:effectLst/>
                <a:latin typeface="Lato"/>
              </a:rPr>
              <a:t>ŚCIEŻKA </a:t>
            </a:r>
          </a:p>
          <a:p>
            <a:pPr algn="l" fontAlgn="base"/>
            <a:r>
              <a:rPr lang="pl-PL" sz="2000" b="1" i="0" cap="all" dirty="0">
                <a:solidFill>
                  <a:schemeClr val="accent5"/>
                </a:solidFill>
                <a:effectLst/>
                <a:latin typeface="Lato"/>
              </a:rPr>
              <a:t>EDUKACYJNA </a:t>
            </a:r>
          </a:p>
          <a:p>
            <a:pPr algn="l" fontAlgn="base"/>
            <a:r>
              <a:rPr lang="pl-PL" sz="2000" b="1" i="0" cap="all" dirty="0">
                <a:solidFill>
                  <a:schemeClr val="accent5"/>
                </a:solidFill>
                <a:effectLst/>
                <a:latin typeface="Lato"/>
              </a:rPr>
              <a:t>W PSZOK</a:t>
            </a:r>
            <a:endParaRPr lang="pl-PL" sz="2000" b="0" i="0" cap="all" dirty="0">
              <a:solidFill>
                <a:schemeClr val="accent5"/>
              </a:solidFill>
              <a:effectLst/>
              <a:latin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45702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BD63196-1A80-4BD4-AB68-D71E01A4A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034" y="694554"/>
            <a:ext cx="11091600" cy="1332000"/>
          </a:xfrm>
        </p:spPr>
        <p:txBody>
          <a:bodyPr/>
          <a:lstStyle/>
          <a:p>
            <a:r>
              <a:rPr lang="pl-PL" sz="3200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Zebrania z mieszkańcami</a:t>
            </a:r>
            <a:b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28C6FAC-3591-49DA-9EBC-86601923CE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725" y="2093398"/>
            <a:ext cx="5866275" cy="4528959"/>
          </a:xfrm>
          <a:prstGeom prst="rect">
            <a:avLst/>
          </a:prstGeom>
        </p:spPr>
      </p:pic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1EEFCBF6-A4B9-456F-BFD2-C5A6DF7E5B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358213" y="337152"/>
            <a:ext cx="6604062" cy="5063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868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CD8B06E4-0E0D-4D57-ADF0-6B84C405D7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9144" y="0"/>
            <a:ext cx="932688" cy="6858000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4D0BC648-C376-4A5A-9211-159BDA07BD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514" y="321749"/>
            <a:ext cx="5234016" cy="3925511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054A8140-68A5-440D-B6F4-F9860207E3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3671" y="2624028"/>
            <a:ext cx="6347815" cy="393425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DF482984-5631-41F1-9E6F-E94ACE60B3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12238" y="0"/>
            <a:ext cx="158496" cy="6858000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6106F949-7085-4699-A19E-E45CE23DFE85}"/>
              </a:ext>
            </a:extLst>
          </p:cNvPr>
          <p:cNvSpPr txBox="1"/>
          <p:nvPr/>
        </p:nvSpPr>
        <p:spPr>
          <a:xfrm>
            <a:off x="1066088" y="5374373"/>
            <a:ext cx="60974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Zebrania z mieszkańcami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7434634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07A933F-1362-41FE-B513-9716600A3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200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Nagrody dla mieszkańców</a:t>
            </a: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52030D5-8957-4589-B810-34A81548DB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2969" y="1714377"/>
            <a:ext cx="5437186" cy="535354"/>
          </a:xfrm>
        </p:spPr>
        <p:txBody>
          <a:bodyPr>
            <a:normAutofit fontScale="77500" lnSpcReduction="20000"/>
          </a:bodyPr>
          <a:lstStyle/>
          <a:p>
            <a:r>
              <a:rPr lang="pl-PL" sz="1800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zestawów koszy do segregacji odpadów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  <p:pic>
        <p:nvPicPr>
          <p:cNvPr id="8" name="Symbol zastępczy zawartości 7">
            <a:extLst>
              <a:ext uri="{FF2B5EF4-FFF2-40B4-BE49-F238E27FC236}">
                <a16:creationId xmlns:a16="http://schemas.microsoft.com/office/drawing/2014/main" id="{D61B56FA-98CF-4721-86CA-FAC4F1751B3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 rot="5400000">
            <a:off x="538889" y="2555571"/>
            <a:ext cx="4817982" cy="3639671"/>
          </a:xfrm>
          <a:prstGeom prst="rect">
            <a:avLst/>
          </a:prstGeom>
        </p:spPr>
      </p:pic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7B19295C-BCA8-4AC7-8CD3-E9A09418B5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58097" y="1799104"/>
            <a:ext cx="5436392" cy="53535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l-PL" sz="1900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200 szt. toreb ekologicznych dla mieszkańców</a:t>
            </a:r>
            <a:endParaRPr lang="pl-PL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  <p:pic>
        <p:nvPicPr>
          <p:cNvPr id="9" name="Symbol zastępczy zawartości 8">
            <a:extLst>
              <a:ext uri="{FF2B5EF4-FFF2-40B4-BE49-F238E27FC236}">
                <a16:creationId xmlns:a16="http://schemas.microsoft.com/office/drawing/2014/main" id="{25B3C6E2-5E2A-4EB6-8826-4E9A79777B6D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 rot="5400000">
            <a:off x="6224431" y="2579906"/>
            <a:ext cx="4835375" cy="3639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6511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8A9F5E5-7759-4C60-B6A3-577835424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400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Warsztaty w szkołach podstawowych</a:t>
            </a:r>
            <a:b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sz="6000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45D42CDD-4944-47FD-97A1-BA44960069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641" y="1645141"/>
            <a:ext cx="5918030" cy="4438523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F0E8A3B4-E58B-4B6B-99F0-4CEB2F63CC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874"/>
          <a:stretch/>
        </p:blipFill>
        <p:spPr>
          <a:xfrm>
            <a:off x="6072671" y="3925626"/>
            <a:ext cx="4628571" cy="2932374"/>
          </a:xfrm>
          <a:prstGeom prst="rect">
            <a:avLst/>
          </a:prstGeom>
        </p:spPr>
      </p:pic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FDEE8E55-2DA6-4ED0-8DEB-C3974D7F5B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t="13614"/>
          <a:stretch/>
        </p:blipFill>
        <p:spPr>
          <a:xfrm>
            <a:off x="5896599" y="162370"/>
            <a:ext cx="6140760" cy="364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3699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6DA186-B867-41ED-80C7-4A87AC43C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697" y="1934426"/>
            <a:ext cx="4801313" cy="1048292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3100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Nagroda dla uczniów szkół </a:t>
            </a:r>
            <a:br>
              <a:rPr lang="pl-PL" sz="3100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100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6 szt. gry </a:t>
            </a:r>
            <a:br>
              <a:rPr lang="pl-PL" sz="3100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3100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100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„</a:t>
            </a:r>
            <a:r>
              <a:rPr lang="pl-PL" sz="3100" i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Była sobie Ziemia -  zbuduj ekologiczne miasto”</a:t>
            </a:r>
            <a:br>
              <a:rPr lang="pl-PL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A9A45023-C554-4F57-900B-758B86CDEA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9133" y="1576559"/>
            <a:ext cx="6376315" cy="479498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747A5D3A-131A-4937-AD64-7456D8069194}"/>
              </a:ext>
            </a:extLst>
          </p:cNvPr>
          <p:cNvSpPr txBox="1"/>
          <p:nvPr/>
        </p:nvSpPr>
        <p:spPr>
          <a:xfrm>
            <a:off x="806741" y="486453"/>
            <a:ext cx="1057851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3200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KONKURS W RAMACH EDUKACJI EKOLOGICZNEJ</a:t>
            </a:r>
            <a:endParaRPr lang="pl-PL" sz="3200" b="1" dirty="0"/>
          </a:p>
        </p:txBody>
      </p:sp>
    </p:spTree>
    <p:extLst>
      <p:ext uri="{BB962C8B-B14F-4D97-AF65-F5344CB8AC3E}">
        <p14:creationId xmlns:p14="http://schemas.microsoft.com/office/powerpoint/2010/main" val="20861913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A395B42-B5B0-40D8-AD0A-02251730F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1423" y="106418"/>
            <a:ext cx="8548884" cy="1334787"/>
          </a:xfrm>
        </p:spPr>
        <p:txBody>
          <a:bodyPr/>
          <a:lstStyle/>
          <a:p>
            <a:r>
              <a:rPr lang="pl-PL" dirty="0"/>
              <a:t>Strona </a:t>
            </a:r>
            <a:r>
              <a:rPr lang="pl-PL" dirty="0" err="1"/>
              <a:t>facebook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BC2D87DA-10D1-449A-A191-0E3E7F459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03374" y="-1034862"/>
            <a:ext cx="14118112" cy="762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482635"/>
      </p:ext>
    </p:extLst>
  </p:cSld>
  <p:clrMapOvr>
    <a:masterClrMapping/>
  </p:clrMapOvr>
</p:sld>
</file>

<file path=ppt/theme/theme1.xml><?xml version="1.0" encoding="utf-8"?>
<a:theme xmlns:a="http://schemas.openxmlformats.org/drawingml/2006/main" name="3DFloatVTI">
  <a:themeElements>
    <a:clrScheme name="AnalogousFromRegularSeedLeftStep">
      <a:dk1>
        <a:srgbClr val="000000"/>
      </a:dk1>
      <a:lt1>
        <a:srgbClr val="FFFFFF"/>
      </a:lt1>
      <a:dk2>
        <a:srgbClr val="374124"/>
      </a:dk2>
      <a:lt2>
        <a:srgbClr val="EFECEB"/>
      </a:lt2>
      <a:accent1>
        <a:srgbClr val="4D99C3"/>
      </a:accent1>
      <a:accent2>
        <a:srgbClr val="3BB1AA"/>
      </a:accent2>
      <a:accent3>
        <a:srgbClr val="46B37F"/>
      </a:accent3>
      <a:accent4>
        <a:srgbClr val="3BB147"/>
      </a:accent4>
      <a:accent5>
        <a:srgbClr val="68B346"/>
      </a:accent5>
      <a:accent6>
        <a:srgbClr val="8DAD39"/>
      </a:accent6>
      <a:hlink>
        <a:srgbClr val="C27449"/>
      </a:hlink>
      <a:folHlink>
        <a:srgbClr val="878787"/>
      </a:folHlink>
    </a:clrScheme>
    <a:fontScheme name="Float">
      <a:majorFont>
        <a:latin typeface="Walbaum Display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3DFloatVTI" id="{F59BA300-ED19-4B39-9AE3-7882B1DE8B78}" vid="{0FEC63E3-719F-4F50-9F1E-5B8BAF39109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436</TotalTime>
  <Words>796</Words>
  <Application>Microsoft Office PowerPoint</Application>
  <PresentationFormat>Panoramiczny</PresentationFormat>
  <Paragraphs>67</Paragraphs>
  <Slides>15</Slides>
  <Notes>0</Notes>
  <HiddenSlides>0</HiddenSlides>
  <MMClips>1</MMClips>
  <ScaleCrop>false</ScaleCrop>
  <HeadingPairs>
    <vt:vector size="6" baseType="variant">
      <vt:variant>
        <vt:lpstr>Używane czcionki</vt:lpstr>
      </vt:variant>
      <vt:variant>
        <vt:i4>9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25" baseType="lpstr">
      <vt:lpstr>Arial</vt:lpstr>
      <vt:lpstr>Arial Black</vt:lpstr>
      <vt:lpstr>Calibri</vt:lpstr>
      <vt:lpstr>DroidSans</vt:lpstr>
      <vt:lpstr>Gill Sans MT</vt:lpstr>
      <vt:lpstr>Lato</vt:lpstr>
      <vt:lpstr>Roboto</vt:lpstr>
      <vt:lpstr>Roboto-Light</vt:lpstr>
      <vt:lpstr>Walbaum Display</vt:lpstr>
      <vt:lpstr>3DFloatVTI</vt:lpstr>
      <vt:lpstr>Budowa PSZOKu wraz z Edukacją Ekologiczną</vt:lpstr>
      <vt:lpstr>    „Budowa Punktu Selektywnego Zbierania Odpadów                               Komunalnych dla Gminy Godziesze Wielkie”  Projekt współfinansowany przez Unię Europejską ze środków Europejskiego Funduszu Regionalnego w ramach Wielkopolskiego Regionalnego Programu Operacyjnego na lata 2014 – 2020 w ramach: Osi Priorytetowej 4 „ Środowisko”, Działania 4.2.” Gospodarka Odpadami”, Poddziałanie 4.2.1.”Tworzenie kompleksowych systemów gospodarki odpadami oraz uzupełnienie istniejących”.   </vt:lpstr>
      <vt:lpstr>W ramach projektu zrealizowano  II zadania: </vt:lpstr>
      <vt:lpstr>Prezentacja programu PowerPoint</vt:lpstr>
      <vt:lpstr>Prezentacja programu PowerPoint</vt:lpstr>
      <vt:lpstr>Prezentacja programu PowerPoint</vt:lpstr>
      <vt:lpstr>ULOTKA ZWIĘKSZAJĄCA ŚWIADOMOŚĆ NA TEMAT GOSPODAROWANIA ODPADÓW</vt:lpstr>
      <vt:lpstr>Prezentacja programu PowerPoint</vt:lpstr>
      <vt:lpstr>Prezentacja programu PowerPoint</vt:lpstr>
      <vt:lpstr>Zebrania z mieszkańcami </vt:lpstr>
      <vt:lpstr>Prezentacja programu PowerPoint</vt:lpstr>
      <vt:lpstr>                          Nagrody dla mieszkańców</vt:lpstr>
      <vt:lpstr>Warsztaty w szkołach podstawowych </vt:lpstr>
      <vt:lpstr>Nagroda dla uczniów szkół   – 6 szt. gry    „Była sobie Ziemia -  zbuduj ekologiczne miasto”   </vt:lpstr>
      <vt:lpstr>Strona facebook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Budowa PSZOKu wraz z Edukacją Ekoliogiczną</dc:title>
  <dc:creator>Biernat Anna</dc:creator>
  <cp:lastModifiedBy>Ilona Gretka</cp:lastModifiedBy>
  <cp:revision>40</cp:revision>
  <cp:lastPrinted>2021-01-26T07:35:03Z</cp:lastPrinted>
  <dcterms:created xsi:type="dcterms:W3CDTF">2020-08-14T07:47:15Z</dcterms:created>
  <dcterms:modified xsi:type="dcterms:W3CDTF">2021-01-27T07:08:15Z</dcterms:modified>
</cp:coreProperties>
</file>